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1" r:id="rId3"/>
    <p:sldId id="261" r:id="rId4"/>
    <p:sldId id="272" r:id="rId5"/>
    <p:sldId id="274" r:id="rId6"/>
    <p:sldId id="269" r:id="rId7"/>
    <p:sldId id="273" r:id="rId8"/>
    <p:sldId id="260" r:id="rId9"/>
  </p:sldIdLst>
  <p:sldSz cx="12192000" cy="6858000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1985" autoAdjust="0"/>
  </p:normalViewPr>
  <p:slideViewPr>
    <p:cSldViewPr snapToGrid="0">
      <p:cViewPr varScale="1">
        <p:scale>
          <a:sx n="99" d="100"/>
          <a:sy n="99" d="100"/>
        </p:scale>
        <p:origin x="960" y="1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831272"/>
            <a:ext cx="9119010" cy="3676333"/>
          </a:xfrm>
        </p:spPr>
        <p:txBody>
          <a:bodyPr/>
          <a:lstStyle/>
          <a:p>
            <a:r>
              <a:rPr lang="ru-RU" dirty="0">
                <a:latin typeface="+mj-lt"/>
              </a:rPr>
              <a:t>Выпускная квалификационная работа по курсу </a:t>
            </a:r>
            <a:r>
              <a:rPr lang="en-US" dirty="0">
                <a:latin typeface="+mj-lt"/>
              </a:rPr>
              <a:t>“Data Science”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ru-RU" dirty="0">
                <a:latin typeface="+mj-lt"/>
              </a:rPr>
              <a:t>Прогнозирование конечных свойств новых материалов</a:t>
            </a:r>
            <a:br>
              <a:rPr lang="ru-RU" dirty="0">
                <a:latin typeface="+mj-lt"/>
              </a:rPr>
            </a:b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Докладчик 				Марков Петр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A2D7-BB29-150C-E2E8-E9513B4B8E26}"/>
              </a:ext>
            </a:extLst>
          </p:cNvPr>
          <p:cNvSpPr txBox="1"/>
          <p:nvPr/>
        </p:nvSpPr>
        <p:spPr>
          <a:xfrm>
            <a:off x="4289914" y="1167686"/>
            <a:ext cx="637326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baseline="300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Объединенный </a:t>
            </a:r>
            <a:r>
              <a:rPr lang="ru-RU" sz="2500" b="1" baseline="30000" dirty="0" err="1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датасет</a:t>
            </a:r>
            <a:r>
              <a:rPr lang="ru-RU" sz="2500" b="1" baseline="30000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:  13 признаков </a:t>
            </a:r>
            <a:r>
              <a:rPr lang="ru-RU" sz="2500" b="1" baseline="30000" dirty="0">
                <a:solidFill>
                  <a:schemeClr val="tx1"/>
                </a:solidFill>
                <a:latin typeface="+mn-lt"/>
              </a:rPr>
              <a:t>, 1023 строки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897056-2A07-B7BA-95F2-A77743E7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432799"/>
            <a:ext cx="3563936" cy="2740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38636-E41F-FB79-394A-FC5C1007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332514"/>
            <a:ext cx="3756660" cy="25254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55127B-B832-3D96-9130-AECD31B66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14" y="1557338"/>
            <a:ext cx="7772400" cy="3295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3693C-129F-1B18-9C96-D1B28C7CF064}"/>
              </a:ext>
            </a:extLst>
          </p:cNvPr>
          <p:cNvSpPr txBox="1"/>
          <p:nvPr/>
        </p:nvSpPr>
        <p:spPr>
          <a:xfrm>
            <a:off x="6884071" y="5300662"/>
            <a:ext cx="32079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35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Пропусков нет !</a:t>
            </a:r>
          </a:p>
          <a:p>
            <a:pPr algn="l"/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8EE127E-8E1B-60BA-CC63-14C870747556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F5587E5D-C481-2647-8D6A-5757C180A99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5" name="Прямоугольник 58">
              <a:extLst>
                <a:ext uri="{FF2B5EF4-FFF2-40B4-BE49-F238E27FC236}">
                  <a16:creationId xmlns:a16="http://schemas.microsoft.com/office/drawing/2014/main" id="{77066E45-42DA-FA93-F0F4-6C821225324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71C17C0A-5040-10C4-FF38-55171726AA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3F28B9-A5BF-D6D0-CA3D-39E27D3F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" b="61587"/>
          <a:stretch/>
        </p:blipFill>
        <p:spPr bwMode="auto">
          <a:xfrm>
            <a:off x="550863" y="1404257"/>
            <a:ext cx="2521358" cy="33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DEFE3C-61DA-E7A5-AEFA-58D86EF87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3" b="23333"/>
          <a:stretch/>
        </p:blipFill>
        <p:spPr bwMode="auto">
          <a:xfrm>
            <a:off x="3343026" y="1404256"/>
            <a:ext cx="2559904" cy="33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BD29D8-BCFC-03B9-63DF-7178E0CCB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5"/>
          <a:stretch/>
        </p:blipFill>
        <p:spPr bwMode="auto">
          <a:xfrm>
            <a:off x="558782" y="4868480"/>
            <a:ext cx="2513439" cy="19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721FEA9-2D78-19AF-FC01-C05CD9C2F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9"/>
          <a:stretch/>
        </p:blipFill>
        <p:spPr bwMode="auto">
          <a:xfrm>
            <a:off x="6289072" y="1404256"/>
            <a:ext cx="5352065" cy="50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67738D-3055-F1D4-5BAC-D0A01AB9ED23}"/>
              </a:ext>
            </a:extLst>
          </p:cNvPr>
          <p:cNvSpPr txBox="1"/>
          <p:nvPr/>
        </p:nvSpPr>
        <p:spPr>
          <a:xfrm>
            <a:off x="3454400" y="5226756"/>
            <a:ext cx="26164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Для очистки от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выбросов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Используем метод 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3-х сигм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CDCDCBD-F2DE-ED98-7E94-276C3FB8ECC0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9F46E55-CAE1-5596-D93E-4BC1C9F3241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5" name="Прямоугольник 58">
              <a:extLst>
                <a:ext uri="{FF2B5EF4-FFF2-40B4-BE49-F238E27FC236}">
                  <a16:creationId xmlns:a16="http://schemas.microsoft.com/office/drawing/2014/main" id="{3EAC39E8-DE79-AB65-161E-25F369F21CE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6" name="Прямоугольник 58">
              <a:extLst>
                <a:ext uri="{FF2B5EF4-FFF2-40B4-BE49-F238E27FC236}">
                  <a16:creationId xmlns:a16="http://schemas.microsoft.com/office/drawing/2014/main" id="{769C0FC4-9795-21D2-C43C-D2DF373F821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809B75-96DE-76CB-49FD-AE48BC97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66950"/>
            <a:ext cx="6062662" cy="52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AACA6-7BCE-29C1-4063-22341FB56ED9}"/>
              </a:ext>
            </a:extLst>
          </p:cNvPr>
          <p:cNvSpPr txBox="1"/>
          <p:nvPr/>
        </p:nvSpPr>
        <p:spPr>
          <a:xfrm>
            <a:off x="7045286" y="1783644"/>
            <a:ext cx="441178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Матрица корреляции показывает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Отсутствие линейных </a:t>
            </a:r>
          </a:p>
          <a:p>
            <a:pPr algn="l"/>
            <a:r>
              <a:rPr lang="ru-RU" sz="2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зависимостей</a:t>
            </a: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2AB7FA2-39CB-2B0A-7F8D-09B6777C9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Разбиваем </a:t>
            </a:r>
            <a:r>
              <a:rPr lang="ru-RU" dirty="0" err="1"/>
              <a:t>датасет</a:t>
            </a:r>
            <a:r>
              <a:rPr lang="ru-RU" dirty="0"/>
              <a:t> на </a:t>
            </a:r>
            <a:r>
              <a:rPr lang="en-US" dirty="0"/>
              <a:t>train </a:t>
            </a:r>
            <a:r>
              <a:rPr lang="ru-RU" dirty="0"/>
              <a:t>и </a:t>
            </a:r>
            <a:r>
              <a:rPr lang="en-US" dirty="0"/>
              <a:t>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Выполняем </a:t>
            </a:r>
            <a:r>
              <a:rPr lang="ru-RU" dirty="0" err="1"/>
              <a:t>препроцессинг</a:t>
            </a:r>
            <a:r>
              <a:rPr lang="ru-RU" dirty="0"/>
              <a:t> (</a:t>
            </a:r>
            <a:r>
              <a:rPr lang="en-US" dirty="0" err="1"/>
              <a:t>StandartScaler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Выбираем базовую модель (</a:t>
            </a:r>
            <a:r>
              <a:rPr lang="en-US" dirty="0" err="1"/>
              <a:t>DummyRegressor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Берем несколько моделей с </a:t>
            </a:r>
            <a:r>
              <a:rPr lang="ru-RU" dirty="0" err="1"/>
              <a:t>гиперпараметрами</a:t>
            </a:r>
            <a:r>
              <a:rPr lang="ru-RU" dirty="0"/>
              <a:t> по умолчанию</a:t>
            </a:r>
            <a:r>
              <a:rPr lang="en-US" dirty="0"/>
              <a:t>(</a:t>
            </a:r>
            <a:r>
              <a:rPr lang="en-US" dirty="0" err="1"/>
              <a:t>cross_validate</a:t>
            </a:r>
            <a:r>
              <a:rPr lang="en-US" dirty="0"/>
              <a:t>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Подбираем </a:t>
            </a:r>
            <a:r>
              <a:rPr lang="ru-RU" dirty="0" err="1"/>
              <a:t>гиперпараметры</a:t>
            </a:r>
            <a:r>
              <a:rPr lang="ru-RU" dirty="0"/>
              <a:t>(</a:t>
            </a:r>
            <a:r>
              <a:rPr lang="en-US" dirty="0" err="1"/>
              <a:t>GridSearchCV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497EF5-9BDB-3DDD-19ED-735119CF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6EABD43-D745-7680-A22F-09ED4CE604FC}"/>
              </a:ext>
            </a:extLst>
          </p:cNvPr>
          <p:cNvGrpSpPr/>
          <p:nvPr/>
        </p:nvGrpSpPr>
        <p:grpSpPr>
          <a:xfrm>
            <a:off x="3280613" y="460848"/>
            <a:ext cx="7529347" cy="666000"/>
            <a:chOff x="1476753" y="3499669"/>
            <a:chExt cx="4619247" cy="666000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DAF7F787-759F-9CFC-E6E0-33A939F9D50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Подготовка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7" name="Прямоугольник 58">
              <a:extLst>
                <a:ext uri="{FF2B5EF4-FFF2-40B4-BE49-F238E27FC236}">
                  <a16:creationId xmlns:a16="http://schemas.microsoft.com/office/drawing/2014/main" id="{C1D869C1-14E9-FBF3-D014-D80468B847F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F1B3A9BF-7CB8-E40D-9F90-2B1D3D8C42E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38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5167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Построение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FD70AD-D46D-11D1-E8B2-7D0BAF0E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45" y="1613641"/>
            <a:ext cx="3444238" cy="15373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28B44E-9353-9ABC-78D8-1FA2C612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60" y="1379374"/>
            <a:ext cx="5026284" cy="1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C5E474B-17CE-5FC3-F4E8-1F57F1A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59" y="3105024"/>
            <a:ext cx="5026283" cy="1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198589F-BF7E-DF28-E524-9D6DBC61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59" y="5016571"/>
            <a:ext cx="5026283" cy="15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8C4500-70DE-AC97-513C-34F1187B6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83" y="4955280"/>
            <a:ext cx="4782017" cy="11955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6C27E-72F1-9F95-2AFE-7DF1E9004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63" y="3404118"/>
            <a:ext cx="5699259" cy="10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309093"/>
            <a:ext cx="7946588" cy="8262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spc="180" dirty="0">
                  <a:solidFill>
                    <a:schemeClr val="tx2">
                      <a:lumMod val="50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Нейросети </a:t>
              </a:r>
              <a:r>
                <a:rPr lang="en-US" sz="2800" b="1" spc="180" dirty="0" err="1">
                  <a:solidFill>
                    <a:schemeClr val="tx2">
                      <a:lumMod val="50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Tensorflow</a:t>
              </a:r>
              <a:endParaRPr lang="en-US" sz="2800" b="1" spc="180" dirty="0">
                <a:solidFill>
                  <a:schemeClr val="tx2">
                    <a:lumMod val="50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51D9D8A-A9B3-EF32-829F-A7C24870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46" y="1263392"/>
            <a:ext cx="4292404" cy="19086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04DAC8-80CE-ACBB-03FC-AE45C517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7" y="3172061"/>
            <a:ext cx="4256212" cy="1886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4DB1D5B-0C28-7198-D6C0-6A69ACCB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26" y="4993910"/>
            <a:ext cx="4141504" cy="18640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9E4B78F-FF71-2BD2-4933-A1E6ECF4D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733" y="1265486"/>
            <a:ext cx="6418063" cy="19065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FEEFD6A-F76E-C7D5-ACC0-770C24D0D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733" y="4020968"/>
            <a:ext cx="6418063" cy="1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304DA5-8390-12F3-496A-53E3B4C55E3D}"/>
              </a:ext>
            </a:extLst>
          </p:cNvPr>
          <p:cNvSpPr txBox="1"/>
          <p:nvPr/>
        </p:nvSpPr>
        <p:spPr>
          <a:xfrm>
            <a:off x="1" y="392805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+mn-lt"/>
              </a:rPr>
              <a:t>СПАСИБО ЗА ВНИМАНИЕ!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</TotalTime>
  <Words>105</Words>
  <Application>Microsoft Macintosh PowerPoint</Application>
  <PresentationFormat>Широкоэкранный</PresentationFormat>
  <Paragraphs>29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Open Sans</vt:lpstr>
      <vt:lpstr>Noto Sans Symbols</vt:lpstr>
      <vt:lpstr>Arial</vt:lpstr>
      <vt:lpstr>ALS Sector Bold</vt:lpstr>
      <vt:lpstr>ALS Sector Regular</vt:lpstr>
      <vt:lpstr>If,kjyVUNE_28012021</vt:lpstr>
      <vt:lpstr>Выпускная квалификационная работа по курсу “Data Science”  Прогнозирование конечных свойств новых материалов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Петр Марков</cp:lastModifiedBy>
  <cp:revision>100</cp:revision>
  <dcterms:created xsi:type="dcterms:W3CDTF">2021-02-24T09:03:25Z</dcterms:created>
  <dcterms:modified xsi:type="dcterms:W3CDTF">2023-05-01T09:16:36Z</dcterms:modified>
</cp:coreProperties>
</file>